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19"/>
  </p:notesMasterIdLst>
  <p:sldIdLst>
    <p:sldId id="256" r:id="rId2"/>
    <p:sldId id="258" r:id="rId3"/>
    <p:sldId id="261" r:id="rId4"/>
    <p:sldId id="259" r:id="rId5"/>
    <p:sldId id="266" r:id="rId6"/>
    <p:sldId id="280" r:id="rId7"/>
    <p:sldId id="262" r:id="rId8"/>
    <p:sldId id="281" r:id="rId9"/>
    <p:sldId id="263" r:id="rId10"/>
    <p:sldId id="264" r:id="rId11"/>
    <p:sldId id="267" r:id="rId12"/>
    <p:sldId id="268" r:id="rId13"/>
    <p:sldId id="269" r:id="rId14"/>
    <p:sldId id="273" r:id="rId15"/>
    <p:sldId id="277" r:id="rId16"/>
    <p:sldId id="278" r:id="rId17"/>
    <p:sldId id="27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702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910052799233599E-2"/>
          <c:y val="0.11447152500670837"/>
          <c:w val="0.45763232591642822"/>
          <c:h val="0.7834311545054868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Малое предпринимательство. Удельный вес по отраслям</c:v>
                </c:pt>
              </c:strCache>
            </c:strRef>
          </c:tx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2000" b="1" dirty="0" smtClean="0"/>
                      <a:t>30</a:t>
                    </a:r>
                    <a:r>
                      <a:rPr lang="en-US" sz="2000" b="1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scene3d>
                <a:camera prst="orthographicFront"/>
                <a:lightRig rig="threePt" dir="t"/>
              </a:scene3d>
              <a:sp3d>
                <a:bevelT h="6350"/>
              </a:sp3d>
            </c:spPr>
            <c:txPr>
              <a:bodyPr anchor="ctr" anchorCtr="0"/>
              <a:lstStyle/>
              <a:p>
                <a:pPr>
                  <a:defRPr sz="2000" b="1"/>
                </a:pPr>
                <a:endParaRPr lang="ru-RU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Лист1!$A$2:$A$11</c:f>
              <c:strCache>
                <c:ptCount val="10"/>
                <c:pt idx="0">
                  <c:v>Сельское хозяйство, 8 %</c:v>
                </c:pt>
                <c:pt idx="1">
                  <c:v>Промышленность, 25 %</c:v>
                </c:pt>
                <c:pt idx="2">
                  <c:v>Строительство, 6 %</c:v>
                </c:pt>
                <c:pt idx="3">
                  <c:v>Торговля, 30 %</c:v>
                </c:pt>
                <c:pt idx="4">
                  <c:v>Транспортная деятельность, 20 %</c:v>
                </c:pt>
                <c:pt idx="5">
                  <c:v>Информация и связь, 1 %</c:v>
                </c:pt>
                <c:pt idx="6">
                  <c:v>Операции с недвижимым имуществом, 3 %</c:v>
                </c:pt>
                <c:pt idx="7">
                  <c:v>Профессиональная, научная деятельность, 2 %</c:v>
                </c:pt>
                <c:pt idx="8">
                  <c:v>Предоставление услуг, 6 %</c:v>
                </c:pt>
                <c:pt idx="9">
                  <c:v>Образование, творчество, спорт, отдых, 1 %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24</c:v>
                </c:pt>
                <c:pt idx="1">
                  <c:v>75</c:v>
                </c:pt>
                <c:pt idx="2">
                  <c:v>19</c:v>
                </c:pt>
                <c:pt idx="3">
                  <c:v>85</c:v>
                </c:pt>
                <c:pt idx="4">
                  <c:v>60</c:v>
                </c:pt>
                <c:pt idx="5">
                  <c:v>2</c:v>
                </c:pt>
                <c:pt idx="6">
                  <c:v>9</c:v>
                </c:pt>
                <c:pt idx="7">
                  <c:v>8</c:v>
                </c:pt>
                <c:pt idx="8">
                  <c:v>18</c:v>
                </c:pt>
                <c:pt idx="9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825159909372547"/>
          <c:y val="4.1146276153660725E-2"/>
          <c:w val="0.29604941436379567"/>
          <c:h val="0.85627234786207851"/>
        </c:manualLayout>
      </c:layout>
      <c:overlay val="0"/>
      <c:txPr>
        <a:bodyPr/>
        <a:lstStyle/>
        <a:p>
          <a:pPr>
            <a:defRPr sz="1500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68ED4-1C89-4CD8-99FF-BDA95D622935}" type="datetimeFigureOut">
              <a:rPr lang="ru-RU" smtClean="0"/>
              <a:pPr/>
              <a:t>29.09.2021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318D8-CBAE-47E2-A26C-C5931B5B888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0128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318D8-CBAE-47E2-A26C-C5931B5B8881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318D8-CBAE-47E2-A26C-C5931B5B8881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9361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29.09.2021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29.09.2021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29.09.2021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29.09.2021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29.09.2021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29.09.2021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920880" cy="1143000"/>
          </a:xfrm>
        </p:spPr>
        <p:txBody>
          <a:bodyPr>
            <a:noAutofit/>
          </a:bodyPr>
          <a:lstStyle/>
          <a:p>
            <a:pPr algn="ctr"/>
            <a:r>
              <a:rPr lang="ru-RU" sz="35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Преимущества ведения бизнеса в Узденском районе</a:t>
            </a:r>
            <a:endParaRPr lang="ru-RU" sz="35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IMG_06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84784"/>
            <a:ext cx="8568952" cy="52802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0470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«Белтехагропласт»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3070593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07904" y="1600200"/>
            <a:ext cx="4536504" cy="4525963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Предприятие создано в 2011 году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Вид деятельности: производство очистных сооружений хозбытовых и ливневых сточных вод, септиков и локальных очистных сооружений, резервуаров, емкостей из стеклопластика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Осень ... Хозяева до снега торопятся завершить земляные работы и установить септики автономной канализации 2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4221088"/>
            <a:ext cx="3888432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32696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«Мануфактура  «Мир Свечи»</a:t>
            </a:r>
            <a:endParaRPr lang="ru-RU" sz="3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4" name="Picture 4" descr="\\K417-1\экономика\ОЛЯ\Презентация\ФОТО Узда Буклет  ВСЕ\Современная Узденщина\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3521075" cy="2304256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777568" cy="4525963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Предприятие создано в 2014 году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Вид деятельности: производство декоративных свечей, в том числе ручной росписи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4077072"/>
            <a:ext cx="3528392" cy="2353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9" descr="C:\Documents and Settings\Bill Gates\Рабочий стол\IMG_99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4077072"/>
            <a:ext cx="3672408" cy="2433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88680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Агроэкоусадьбы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Содержимое 7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2448272" cy="1512168"/>
          </a:xfrm>
          <a:prstGeom prst="rect">
            <a:avLst/>
          </a:prstGeo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67944" y="980728"/>
            <a:ext cx="4320480" cy="554461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Агроусадьба «У Нічыпараў»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Агроусадьба «Sun-house»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20000"/>
              </a:lnSpc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Агроусадьба «У Бондаря на Загребли»</a:t>
            </a:r>
          </a:p>
          <a:p>
            <a:pPr fontAlgn="base">
              <a:lnSpc>
                <a:spcPct val="120000"/>
              </a:lnSpc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Агроусадьба «Лесной кордон»</a:t>
            </a:r>
          </a:p>
          <a:p>
            <a:pPr fontAlgn="base">
              <a:lnSpc>
                <a:spcPct val="120000"/>
              </a:lnSpc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Агроусадьба «Татьянин двор»</a:t>
            </a:r>
          </a:p>
          <a:p>
            <a:pPr fontAlgn="base">
              <a:lnSpc>
                <a:spcPct val="120000"/>
              </a:lnSpc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Агроусадьба «Бастион»</a:t>
            </a:r>
          </a:p>
          <a:p>
            <a:pPr fontAlgn="base">
              <a:lnSpc>
                <a:spcPct val="120000"/>
              </a:lnSpc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Агроусадьба «Нёманский берег»</a:t>
            </a:r>
          </a:p>
          <a:p>
            <a:pPr fontAlgn="base">
              <a:lnSpc>
                <a:spcPct val="120000"/>
              </a:lnSpc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Агроусадьба «Озеро»</a:t>
            </a:r>
          </a:p>
          <a:p>
            <a:pPr fontAlgn="base">
              <a:lnSpc>
                <a:spcPct val="120000"/>
              </a:lnSpc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Агроусадьба «Сварог»</a:t>
            </a:r>
          </a:p>
          <a:p>
            <a:pPr fontAlgn="base">
              <a:lnSpc>
                <a:spcPct val="120000"/>
              </a:lnSpc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Агроусадьба «Столетняя» </a:t>
            </a:r>
          </a:p>
          <a:p>
            <a:pPr fontAlgn="base">
              <a:lnSpc>
                <a:spcPct val="120000"/>
              </a:lnSpc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Агроусадьба «Тишь»</a:t>
            </a:r>
          </a:p>
          <a:p>
            <a:pPr fontAlgn="base">
              <a:lnSpc>
                <a:spcPct val="120000"/>
              </a:lnSpc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Агроусадьба «Нёманская»</a:t>
            </a:r>
          </a:p>
          <a:p>
            <a:pPr fontAlgn="base">
              <a:lnSpc>
                <a:spcPct val="120000"/>
              </a:lnSpc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Агроусадьба «Низок»</a:t>
            </a:r>
          </a:p>
          <a:p>
            <a:pPr fontAlgn="base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08920"/>
            <a:ext cx="1872208" cy="1512168"/>
          </a:xfrm>
          <a:prstGeom prst="rect">
            <a:avLst/>
          </a:prstGeom>
        </p:spPr>
      </p:pic>
      <p:pic>
        <p:nvPicPr>
          <p:cNvPr id="11" name="Рисунок 10" descr="https://pp.userapi.com/c848532/v848532038/8b57/pT71drR6LqY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09120"/>
            <a:ext cx="2736304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564904"/>
            <a:ext cx="1800200" cy="1800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020728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Пример Реализованного инвестиционного проекта</a:t>
            </a:r>
            <a:endParaRPr lang="ru-RU" sz="3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427984" y="1568058"/>
            <a:ext cx="3520610" cy="263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5536" y="1556793"/>
            <a:ext cx="3888432" cy="2592288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СООО «АнАгроБел» 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база отдыха «Шишки»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Загородный комплекс «Шишки»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на сегодняшний день является современным комплексом с развитой инфраструктурой, где можно прекрасно отдохнуть, продуктивно поработать и провести любое торжество.</a:t>
            </a:r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365104"/>
            <a:ext cx="3528392" cy="23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706" y="4402801"/>
            <a:ext cx="3371246" cy="226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242048" cy="73269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Льготы и преференции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7643192" cy="540060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имущественная поддержка путем предоставления в безвозмездное пользование зданий, сооружений, нежилых помещений, находящихся в собственности Узденского района, под оформленные договором обязательства по созданию рабочих мест;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налоговые, таможенные и другие льготы и преференции в соответствии с Декретом Президента Республики Беларусь от 7 мая 2012 г.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№ 6 «О стимулировании предпринимательской деятельности на территории средних, малых городских поселений, сельской местности»;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Указ Президента Республики Беларусь от 22 сентября 2017 г. № 345 «О развитии торговли, общественного питания и бытового обслуживания» предусматривает возможность установления на отдельных территориях особого режима налогообложения в сфере торговли, общественного питания и бытового обслуживания с уплатой налога на прибыль для предприятий в размере 6% и единого налога для индивидуальных предпринимателей в размере одной базовой величины, а также иных упрощенных условий осуществления этих видов деятельности. Налоговые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льготы и иные условия торговли, общественного питания и бытового обслуживания, распространяются  на 189 населенных пунктов Узденского района с численностью до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200 человек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242048" cy="93610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Земельные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участки,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предназначенные для предоставления инвесторам </a:t>
            </a:r>
            <a:endParaRPr lang="ru-RU" sz="2400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54028362"/>
              </p:ext>
            </p:extLst>
          </p:nvPr>
        </p:nvGraphicFramePr>
        <p:xfrm>
          <a:off x="107504" y="1556792"/>
          <a:ext cx="7920879" cy="5060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"/>
                <a:gridCol w="1584176"/>
                <a:gridCol w="1368152"/>
                <a:gridCol w="792088"/>
                <a:gridCol w="1872208"/>
                <a:gridCol w="1296144"/>
                <a:gridCol w="720079"/>
              </a:tblGrid>
              <a:tr h="12961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aseline="0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Место-положение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(район,  город,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землеполь-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зователь)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60020" algn="ct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Возможное целевое</a:t>
                      </a:r>
                    </a:p>
                    <a:p>
                      <a:pPr marR="45720" algn="ct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использование</a:t>
                      </a:r>
                    </a:p>
                    <a:p>
                      <a:pPr marR="160020" algn="ct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участка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Ориенти-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ровочная площадь участка,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Наличие инженерной и транспортной инфраструктуры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(удаленность от земельного участка)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aseline="0" dirty="0" smtClean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Ориентировочная </a:t>
                      </a:r>
                      <a:r>
                        <a:rPr lang="ru-RU" sz="1100" baseline="0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кадастровая стоимость </a:t>
                      </a:r>
                      <a:r>
                        <a:rPr lang="ru-RU" sz="1100" baseline="0" dirty="0" smtClean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участка</a:t>
                      </a:r>
                      <a:r>
                        <a:rPr lang="ru-RU" sz="1100" baseline="0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белорусских рублей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aseline="0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R="45720" algn="ctr">
                        <a:spcAft>
                          <a:spcPts val="0"/>
                        </a:spcAft>
                      </a:pPr>
                      <a:r>
                        <a:rPr lang="ru-RU" sz="1100" baseline="0" dirty="0" smtClean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Приме-</a:t>
                      </a:r>
                      <a:r>
                        <a:rPr lang="ru-RU" sz="1100" baseline="0" dirty="0" err="1" smtClean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чание</a:t>
                      </a:r>
                      <a:endParaRPr lang="ru-RU" sz="1100" baseline="0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Узденский район </a:t>
                      </a: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у </a:t>
                      </a:r>
                      <a:r>
                        <a:rPr lang="ru-RU" sz="13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аг.Озеро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производственно-складское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3,0807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возможность подключения (</a:t>
                      </a: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электроснабжение</a:t>
                      </a: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, газоснабжение, водоснабжение</a:t>
                      </a:r>
                      <a:r>
                        <a:rPr lang="ru-RU" sz="13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50 м</a:t>
                      </a: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160504,47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585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В районе автомобильной дороги Р-23, Минск-Микашевичи,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км 35 (лево)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производственно-складское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1,0587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возможность подключения (электроснабжение 525 м, газоснабжение 600 м, водоснабжение</a:t>
                      </a:r>
                      <a:r>
                        <a:rPr lang="ru-RU" sz="13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(бурение скважины</a:t>
                      </a: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551258,27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В районе автомобильной дороги Р-23, Минск-Микашевичи,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км 35 (лево)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производственно-складское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1,2746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возможность подключения (электроснабжение 525 м, газоснабжение 600 м, водоснабжение</a:t>
                      </a:r>
                      <a:r>
                        <a:rPr lang="ru-RU" sz="13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(бурение скважины</a:t>
                      </a: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53530,67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7239000" cy="115212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свободные земельные участки для проведения аукциона на право заключения договоров аренды земельных участков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2594701"/>
              </p:ext>
            </p:extLst>
          </p:nvPr>
        </p:nvGraphicFramePr>
        <p:xfrm>
          <a:off x="179512" y="1844824"/>
          <a:ext cx="7848996" cy="4593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172"/>
                <a:gridCol w="2088232"/>
                <a:gridCol w="1296144"/>
                <a:gridCol w="1872208"/>
                <a:gridCol w="2160240"/>
              </a:tblGrid>
              <a:tr h="936104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1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Адрес земельного участка</a:t>
                      </a:r>
                    </a:p>
                  </a:txBody>
                  <a:tcPr marL="161925" marR="161925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</a:t>
                      </a:r>
                      <a:r>
                        <a:rPr lang="ru-RU" sz="11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земельного участка, га</a:t>
                      </a:r>
                    </a:p>
                  </a:txBody>
                  <a:tcPr marL="161925" marR="161925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</a:t>
                      </a:r>
                      <a:r>
                        <a:rPr lang="ru-RU" sz="11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инженерной и транспортной </a:t>
                      </a:r>
                      <a:r>
                        <a:rPr lang="ru-RU" sz="1100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инфраструктуры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1925" marR="161925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Дополнительные </a:t>
                      </a:r>
                      <a:r>
                        <a:rPr lang="ru-RU" sz="11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сведения о земельном участке</a:t>
                      </a:r>
                    </a:p>
                  </a:txBody>
                  <a:tcPr marL="161925" marR="161925" marT="114300" marB="114300"/>
                </a:tc>
              </a:tr>
              <a:tr h="558800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Узда, </a:t>
                      </a:r>
                    </a:p>
                    <a:p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Колхозная, уч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№ 1</a:t>
                      </a:r>
                    </a:p>
                  </a:txBody>
                  <a:tcPr marL="161925" marR="161925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1,2898 га</a:t>
                      </a:r>
                    </a:p>
                  </a:txBody>
                  <a:tcPr marL="161925" marR="161925" marT="114300" marB="11430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Возможность электроснабжения, газоснабжения, возможность организации подъезда</a:t>
                      </a:r>
                    </a:p>
                  </a:txBody>
                  <a:tcPr marL="161925" marR="161925" marT="114300" marB="11430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Оформлен 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</a:t>
                      </a:r>
                      <a:r>
                        <a:rPr lang="ru-RU" sz="13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аукцион </a:t>
                      </a: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строительства и обслуживания 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производственного объекта</a:t>
                      </a:r>
                      <a:endParaRPr lang="ru-RU" sz="13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1925" marR="161925" marT="114300" marB="114300"/>
                </a:tc>
              </a:tr>
              <a:tr h="71091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Узда,  </a:t>
                      </a:r>
                    </a:p>
                    <a:p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 Колхозная,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уч. № 2</a:t>
                      </a:r>
                    </a:p>
                  </a:txBody>
                  <a:tcPr marL="161925" marR="161925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0,9877 га</a:t>
                      </a:r>
                    </a:p>
                  </a:txBody>
                  <a:tcPr marL="161925" marR="161925" marT="114300" marB="114300"/>
                </a:tc>
                <a:tc vMerge="1">
                  <a:txBody>
                    <a:bodyPr/>
                    <a:lstStyle/>
                    <a:p>
                      <a:endParaRPr lang="ru-RU" sz="13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1925" marR="161925" marT="114300" marB="114300"/>
                </a:tc>
                <a:tc vMerge="1">
                  <a:txBody>
                    <a:bodyPr/>
                    <a:lstStyle/>
                    <a:p>
                      <a:endParaRPr lang="ru-RU" sz="13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1925" marR="161925" marT="114300" marB="114300"/>
                </a:tc>
              </a:tr>
              <a:tr h="92250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Узда, ул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Широкая, уч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№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161925" marR="161925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0,1378 га</a:t>
                      </a:r>
                    </a:p>
                  </a:txBody>
                  <a:tcPr marL="161925" marR="161925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Подъезд, электроснабжение,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3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газоснабжение,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3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водоснабжение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1925" marR="161925" marT="114300" marB="11430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Оформлен на аукцион для строительства и обслуживания торгового объекта</a:t>
                      </a:r>
                    </a:p>
                    <a:p>
                      <a:pPr algn="ctr"/>
                      <a:endParaRPr lang="ru-RU" sz="13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1925" marR="161925" marT="114300" marB="114300"/>
                </a:tc>
              </a:tr>
              <a:tr h="108807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Узда, ул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Белевича</a:t>
                      </a:r>
                    </a:p>
                  </a:txBody>
                  <a:tcPr marL="161925" marR="161925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0,0660 га</a:t>
                      </a:r>
                    </a:p>
                  </a:txBody>
                  <a:tcPr marL="161925" marR="161925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Подъезд, электроснабжение,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3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газоснабжение,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3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водоснабжение,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3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канализация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1925" marR="161925" marT="114300" marB="114300"/>
                </a:tc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7992888" cy="64807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Приглашаем к сотрудничеству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7239000" cy="5403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Список ответственных сотрудников по работе с инвесторами в рамках реализации инвестиционных проектов при Узденском районном  исполнительном комитете </a:t>
            </a:r>
          </a:p>
          <a:p>
            <a:pPr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523295"/>
              </p:ext>
            </p:extLst>
          </p:nvPr>
        </p:nvGraphicFramePr>
        <p:xfrm>
          <a:off x="251520" y="2060848"/>
          <a:ext cx="7704857" cy="4621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392"/>
                <a:gridCol w="2088232"/>
                <a:gridCol w="2088233"/>
              </a:tblGrid>
              <a:tr h="473195">
                <a:tc>
                  <a:txBody>
                    <a:bodyPr/>
                    <a:lstStyle/>
                    <a:p>
                      <a:pPr marL="44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200" b="1" dirty="0">
                          <a:latin typeface="Times New Roman"/>
                          <a:ea typeface="Calibri"/>
                          <a:cs typeface="Times New Roman"/>
                        </a:rPr>
                        <a:t>ФИО, 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должность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Контактный телефон, факс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Адрес электронной почты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73195">
                <a:tc>
                  <a:txBody>
                    <a:bodyPr/>
                    <a:lstStyle/>
                    <a:p>
                      <a:pPr marL="444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Соколова Ольга Анатольевна, </a:t>
                      </a:r>
                      <a:endParaRPr lang="ru-RU" sz="16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444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заместитель 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председателя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+3751718 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65474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+37533 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6044961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ekon@uzda.gov.by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3195">
                <a:tc>
                  <a:txBody>
                    <a:bodyPr/>
                    <a:lstStyle/>
                    <a:p>
                      <a:pPr marL="209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Лычковская</a:t>
                      </a:r>
                      <a:r>
                        <a:rPr lang="ru-RU" sz="16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Елена Дмитриевна</a:t>
                      </a: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209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начальник</a:t>
                      </a:r>
                      <a:r>
                        <a:rPr lang="ru-RU" sz="16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отдела 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экономики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+3751718 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65540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ekon@uzda.gov.by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3195">
                <a:tc>
                  <a:txBody>
                    <a:bodyPr/>
                    <a:lstStyle/>
                    <a:p>
                      <a:pPr marL="444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444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Гречко Елена 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Валентиновна,</a:t>
                      </a:r>
                    </a:p>
                    <a:p>
                      <a:pPr marL="444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начальник отдела землеустройства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+375171865404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+37533 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6044969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T6256@ nca.by</a:t>
                      </a:r>
                    </a:p>
                  </a:txBody>
                  <a:tcPr marL="68580" marR="68580" marT="0" marB="0" anchor="ctr"/>
                </a:tc>
              </a:tr>
              <a:tr h="473195">
                <a:tc>
                  <a:txBody>
                    <a:bodyPr/>
                    <a:lstStyle/>
                    <a:p>
                      <a:pPr marL="444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444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ЛавышикНаталия 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Александровна, заместитель начальника отдела землеустройства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+3751718 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54705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T6256@ nca.by</a:t>
                      </a:r>
                    </a:p>
                  </a:txBody>
                  <a:tcPr marL="68580" marR="68580" marT="0" marB="0" anchor="ctr"/>
                </a:tc>
              </a:tr>
              <a:tr h="473195">
                <a:tc>
                  <a:txBody>
                    <a:bodyPr/>
                    <a:lstStyle/>
                    <a:p>
                      <a:pPr marL="444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444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Бушко 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Наталья Николаевна</a:t>
                      </a: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</a:t>
                      </a:r>
                    </a:p>
                    <a:p>
                      <a:pPr marL="444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заместитель 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начальника отдела жилищно-коммунального хозяйства, архитектуры и строительства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+3751718 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65475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571184" cy="1143000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Экономико-географическое положение</a:t>
            </a:r>
            <a:endParaRPr lang="ru-RU" sz="3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Содержимое 4" descr="C:\Users\user\AppData\Local\Temp\Rar$DI47.062\Узденский+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628800"/>
            <a:ext cx="3576939" cy="44973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705560" cy="4853136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Узденский район  расположен в центральной части Минской области Республики Беларусь, граничит с Копыльским, Дзержинским, Столбцовским, Слуцким, Пуховичским, Минским районами. Территория площадью  1,2 тыс. кв. км компактная: с запада на восток – 50 км, с севера на юг – 36 км.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Административный центр  – город Узда – расположен в 66 км от г. Минска. 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Население: 23,5 тыс. человек, из них: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городское – 10,2 тыс. человек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сельское – 13,3 тыс. человек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Ресурсо-сырьевой потенциал</a:t>
            </a:r>
            <a:endParaRPr lang="ru-RU" sz="3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idx="2"/>
          </p:nvPr>
        </p:nvSpPr>
        <p:spPr>
          <a:xfrm>
            <a:off x="251520" y="1497416"/>
            <a:ext cx="5328592" cy="243564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В Узденском районе берет свое начало крупнейшая река Беларуси – Неман. </a:t>
            </a:r>
          </a:p>
          <a:p>
            <a:pPr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Речная сеть Узденского края представлена большим количеством ручьев, истоками и верховьями рек, принадлежащим бассейнам Нёмана и Птичи:</a:t>
            </a:r>
          </a:p>
          <a:p>
            <a:pPr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-  19 рек </a:t>
            </a:r>
          </a:p>
          <a:p>
            <a:pPr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-  23 ручья </a:t>
            </a:r>
          </a:p>
          <a:p>
            <a:pPr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- крупное искусственное водохранилище «Лошанское» площадью 3,64 кв.км.</a:t>
            </a:r>
          </a:p>
          <a:p>
            <a:pPr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Общая протяженность речной системы района составляет 444 км.</a:t>
            </a:r>
          </a:p>
          <a:p>
            <a:endParaRPr lang="ru-RU" dirty="0"/>
          </a:p>
        </p:txBody>
      </p:sp>
      <p:pic>
        <p:nvPicPr>
          <p:cNvPr id="1026" name="Picture 2" descr="\\K417-1\экономика\ОЛЯ\Презентация\ФОТО Узда Буклет  ВСЕ\Визитная карточка\02. Река Неман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7504" y="4077072"/>
            <a:ext cx="3528392" cy="2687371"/>
          </a:xfrm>
          <a:prstGeom prst="rect">
            <a:avLst/>
          </a:prstGeom>
          <a:noFill/>
        </p:spPr>
      </p:pic>
      <p:pic>
        <p:nvPicPr>
          <p:cNvPr id="7" name="Содержимое 6" descr="unnamed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622925" y="1268413"/>
            <a:ext cx="3521075" cy="2641600"/>
          </a:xfrm>
        </p:spPr>
      </p:pic>
      <p:sp>
        <p:nvSpPr>
          <p:cNvPr id="8" name="TextBox 7"/>
          <p:cNvSpPr txBox="1"/>
          <p:nvPr/>
        </p:nvSpPr>
        <p:spPr>
          <a:xfrm>
            <a:off x="4211960" y="17008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Текст 11"/>
          <p:cNvSpPr txBox="1">
            <a:spLocks/>
          </p:cNvSpPr>
          <p:nvPr/>
        </p:nvSpPr>
        <p:spPr>
          <a:xfrm>
            <a:off x="3779912" y="4293096"/>
            <a:ext cx="4320480" cy="2435640"/>
          </a:xfrm>
          <a:prstGeom prst="rect">
            <a:avLst/>
          </a:prstGeo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 lnSpcReduction="100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Более трети территории района занято лесами.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Уникальные природно-ландшафтные комплексы в истоках реки Нёман с популяцией редких и исчезающих видов растений и животных,  богатая и разнообразная флора и фауна сохраняются в заказниках местного значения «Истоки реки Неман» и «Ленчино».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Причины инвестировать </a:t>
            </a:r>
            <a:br>
              <a:rPr lang="ru-RU" sz="3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узденский район </a:t>
            </a:r>
            <a:endParaRPr lang="ru-RU" sz="3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Clr>
                <a:schemeClr val="tx2">
                  <a:lumMod val="60000"/>
                  <a:lumOff val="40000"/>
                </a:schemeClr>
              </a:buClr>
              <a:buFont typeface="Wingdings 2" pitchFamily="18" charset="2"/>
              <a:buChar char="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транспортная доступность</a:t>
            </a:r>
          </a:p>
          <a:p>
            <a:pPr algn="l">
              <a:buClr>
                <a:schemeClr val="tx2">
                  <a:lumMod val="60000"/>
                  <a:lumOff val="40000"/>
                </a:schemeClr>
              </a:buClr>
              <a:buFont typeface="Wingdings 2" pitchFamily="18" charset="2"/>
              <a:buChar char="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развитая инфраструктура в районе</a:t>
            </a:r>
          </a:p>
          <a:p>
            <a:pPr algn="l">
              <a:buClr>
                <a:schemeClr val="tx2">
                  <a:lumMod val="60000"/>
                  <a:lumOff val="40000"/>
                </a:schemeClr>
              </a:buClr>
              <a:buFont typeface="Wingdings 2" pitchFamily="18" charset="2"/>
              <a:buChar char="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выгодное географическое положение</a:t>
            </a:r>
          </a:p>
          <a:p>
            <a:pPr algn="l">
              <a:buClr>
                <a:schemeClr val="tx2">
                  <a:lumMod val="60000"/>
                  <a:lumOff val="40000"/>
                </a:schemeClr>
              </a:buClr>
              <a:buFont typeface="Wingdings 2" pitchFamily="18" charset="2"/>
              <a:buChar char="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наличие инвестиционных площадок для    реализации проектов</a:t>
            </a:r>
          </a:p>
          <a:p>
            <a:pPr algn="l">
              <a:buClr>
                <a:schemeClr val="tx2">
                  <a:lumMod val="60000"/>
                  <a:lumOff val="40000"/>
                </a:schemeClr>
              </a:buClr>
              <a:buFont typeface="Wingdings 2" pitchFamily="18" charset="2"/>
              <a:buChar char="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поддержка инвестиционных проектов на  всех этапах реализации</a:t>
            </a:r>
          </a:p>
          <a:p>
            <a:pPr algn="l">
              <a:buClr>
                <a:schemeClr val="tx2">
                  <a:lumMod val="60000"/>
                  <a:lumOff val="40000"/>
                </a:schemeClr>
              </a:buClr>
              <a:buFont typeface="Wingdings 2" pitchFamily="18" charset="2"/>
              <a:buChar char="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наличие трудовых ресурсов</a:t>
            </a:r>
          </a:p>
          <a:p>
            <a:pPr algn="l">
              <a:buClr>
                <a:schemeClr val="tx2">
                  <a:lumMod val="60000"/>
                  <a:lumOff val="40000"/>
                </a:schemeClr>
              </a:buClr>
              <a:buFont typeface="Wingdings 2" pitchFamily="18" charset="2"/>
              <a:buChar char="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развитая социальная структура</a:t>
            </a:r>
          </a:p>
          <a:p>
            <a:pPr algn="l">
              <a:buClr>
                <a:schemeClr val="tx2">
                  <a:lumMod val="60000"/>
                  <a:lumOff val="40000"/>
                </a:schemeClr>
              </a:buClr>
              <a:buFont typeface="Wingdings 2" pitchFamily="18" charset="2"/>
              <a:buChar char="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наличие в районе историко-культурных ценностей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20040"/>
            <a:ext cx="7444680" cy="1143000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Малое предпринимательство. Удельный вес по отраслям</a:t>
            </a:r>
            <a:endParaRPr lang="ru-RU" sz="3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818831"/>
              </p:ext>
            </p:extLst>
          </p:nvPr>
        </p:nvGraphicFramePr>
        <p:xfrm>
          <a:off x="251520" y="1628800"/>
          <a:ext cx="8784976" cy="5131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20040"/>
            <a:ext cx="8064896" cy="660688"/>
          </a:xfrm>
        </p:spPr>
        <p:txBody>
          <a:bodyPr>
            <a:noAutofit/>
          </a:bodyPr>
          <a:lstStyle/>
          <a:p>
            <a:r>
              <a:rPr lang="ru-RU" sz="295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ПОДДЕРЖКУ ПРЕДПРИНИМАТЕЛЬСТВА</a:t>
            </a:r>
            <a:endParaRPr lang="ru-RU" sz="295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52736"/>
            <a:ext cx="7992888" cy="5616624"/>
          </a:xfrm>
        </p:spPr>
        <p:txBody>
          <a:bodyPr>
            <a:noAutofit/>
          </a:bodyPr>
          <a:lstStyle/>
          <a:p>
            <a:pPr algn="just"/>
            <a:r>
              <a:rPr lang="ru-RU" sz="1550" dirty="0">
                <a:latin typeface="Times New Roman" pitchFamily="18" charset="0"/>
                <a:cs typeface="Times New Roman" pitchFamily="18" charset="0"/>
              </a:rPr>
              <a:t>в целях оказания содействия развитию малого и среднего предпринимательства в организации и осуществлении предпринимательской деятельности, сопровождения субъектов с момента их государственной регистрации, на этапе становления, достижения ими финансовой самостоятельности и помощи в ходе ведения хозяйственной деятельности, в Узденском районе зарегистрировано и действует в качестве центра поддержки предпринимательства общество с ограниченной ответственностью «Чейнз Актив </a:t>
            </a:r>
            <a:r>
              <a:rPr lang="ru-RU" sz="1550" dirty="0" smtClean="0">
                <a:latin typeface="Times New Roman" pitchFamily="18" charset="0"/>
                <a:cs typeface="Times New Roman" pitchFamily="18" charset="0"/>
              </a:rPr>
              <a:t>Групп»: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550" dirty="0" smtClean="0">
                <a:latin typeface="Times New Roman" pitchFamily="18" charset="0"/>
                <a:cs typeface="Times New Roman" pitchFamily="18" charset="0"/>
              </a:rPr>
              <a:t>      Адрес</a:t>
            </a:r>
            <a:r>
              <a:rPr lang="ru-RU" sz="1550" dirty="0">
                <a:latin typeface="Times New Roman" pitchFamily="18" charset="0"/>
                <a:cs typeface="Times New Roman" pitchFamily="18" charset="0"/>
              </a:rPr>
              <a:t>: Минская область, г. Узда, ул. Первомайская, д. 51, каб. </a:t>
            </a:r>
            <a:r>
              <a:rPr lang="ru-RU" sz="1550" dirty="0" smtClean="0">
                <a:latin typeface="Times New Roman" pitchFamily="18" charset="0"/>
                <a:cs typeface="Times New Roman" pitchFamily="18" charset="0"/>
              </a:rPr>
              <a:t>2.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5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50" dirty="0" smtClean="0">
                <a:latin typeface="Times New Roman" pitchFamily="18" charset="0"/>
                <a:cs typeface="Times New Roman" pitchFamily="18" charset="0"/>
              </a:rPr>
              <a:t>     Тел</a:t>
            </a:r>
            <a:r>
              <a:rPr lang="ru-RU" sz="1550" dirty="0">
                <a:latin typeface="Times New Roman" pitchFamily="18" charset="0"/>
                <a:cs typeface="Times New Roman" pitchFamily="18" charset="0"/>
              </a:rPr>
              <a:t>.: (801718) 52866, 53819, +375 29 6622515.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550" dirty="0" smtClean="0">
                <a:latin typeface="Times New Roman" pitchFamily="18" charset="0"/>
                <a:cs typeface="Times New Roman" pitchFamily="18" charset="0"/>
              </a:rPr>
              <a:t>      E-mail</a:t>
            </a:r>
            <a:r>
              <a:rPr lang="ru-RU" sz="1550" dirty="0"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en-US" sz="1550" u="sng" dirty="0">
                <a:latin typeface="Times New Roman" pitchFamily="18" charset="0"/>
                <a:cs typeface="Times New Roman" pitchFamily="18" charset="0"/>
              </a:rPr>
              <a:t>ele-koroleva@yandex.ru, </a:t>
            </a:r>
            <a:r>
              <a:rPr lang="en-US" sz="1550" u="sng" dirty="0" smtClean="0">
                <a:latin typeface="Times New Roman" pitchFamily="18" charset="0"/>
                <a:cs typeface="Times New Roman" pitchFamily="18" charset="0"/>
              </a:rPr>
              <a:t>mir.svechi@yandex.by</a:t>
            </a:r>
            <a:endParaRPr lang="ru-RU" sz="155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550" dirty="0" smtClean="0">
                <a:latin typeface="Times New Roman" pitchFamily="18" charset="0"/>
                <a:cs typeface="Times New Roman" pitchFamily="18" charset="0"/>
              </a:rPr>
              <a:t>      Директор</a:t>
            </a:r>
            <a:r>
              <a:rPr lang="ru-RU" sz="1550" dirty="0">
                <a:latin typeface="Times New Roman" pitchFamily="18" charset="0"/>
                <a:cs typeface="Times New Roman" pitchFamily="18" charset="0"/>
              </a:rPr>
              <a:t>: Королева Елена Всеволодовна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550" dirty="0" smtClean="0">
                <a:latin typeface="Times New Roman" pitchFamily="18" charset="0"/>
                <a:cs typeface="Times New Roman" pitchFamily="18" charset="0"/>
              </a:rPr>
              <a:t>      Оказываемые </a:t>
            </a:r>
            <a:r>
              <a:rPr lang="ru-RU" sz="1550" dirty="0">
                <a:latin typeface="Times New Roman" pitchFamily="18" charset="0"/>
                <a:cs typeface="Times New Roman" pitchFamily="18" charset="0"/>
              </a:rPr>
              <a:t>услуги: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550" dirty="0" smtClean="0">
                <a:latin typeface="Times New Roman" pitchFamily="18" charset="0"/>
                <a:cs typeface="Times New Roman" pitchFamily="18" charset="0"/>
              </a:rPr>
              <a:t>- консультирование </a:t>
            </a:r>
            <a:r>
              <a:rPr lang="ru-RU" sz="1550" dirty="0">
                <a:latin typeface="Times New Roman" pitchFamily="18" charset="0"/>
                <a:cs typeface="Times New Roman" pitchFamily="18" charset="0"/>
              </a:rPr>
              <a:t>по вопросам коммерческой деятельности и управления;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550" dirty="0" smtClean="0">
                <a:latin typeface="Times New Roman" pitchFamily="18" charset="0"/>
                <a:cs typeface="Times New Roman" pitchFamily="18" charset="0"/>
              </a:rPr>
              <a:t>- деятельность </a:t>
            </a:r>
            <a:r>
              <a:rPr lang="ru-RU" sz="1550" dirty="0">
                <a:latin typeface="Times New Roman" pitchFamily="18" charset="0"/>
                <a:cs typeface="Times New Roman" pitchFamily="18" charset="0"/>
              </a:rPr>
              <a:t>в области бухгалтерского учета;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550" dirty="0" smtClean="0">
                <a:latin typeface="Times New Roman" pitchFamily="18" charset="0"/>
                <a:cs typeface="Times New Roman" pitchFamily="18" charset="0"/>
              </a:rPr>
              <a:t>- маркетинговые </a:t>
            </a:r>
            <a:r>
              <a:rPr lang="ru-RU" sz="1550" dirty="0">
                <a:latin typeface="Times New Roman" pitchFamily="18" charset="0"/>
                <a:cs typeface="Times New Roman" pitchFamily="18" charset="0"/>
              </a:rPr>
              <a:t>исследования;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550" dirty="0" smtClean="0">
                <a:latin typeface="Times New Roman" pitchFamily="18" charset="0"/>
                <a:cs typeface="Times New Roman" pitchFamily="18" charset="0"/>
              </a:rPr>
              <a:t>- предоставление </a:t>
            </a:r>
            <a:r>
              <a:rPr lang="ru-RU" sz="1550" dirty="0">
                <a:latin typeface="Times New Roman" pitchFamily="18" charset="0"/>
                <a:cs typeface="Times New Roman" pitchFamily="18" charset="0"/>
              </a:rPr>
              <a:t>секретарских услуг и услуг по переводу;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550" dirty="0" smtClean="0">
                <a:latin typeface="Times New Roman" pitchFamily="18" charset="0"/>
                <a:cs typeface="Times New Roman" pitchFamily="18" charset="0"/>
              </a:rPr>
              <a:t>- сдача </a:t>
            </a:r>
            <a:r>
              <a:rPr lang="ru-RU" sz="1550" dirty="0">
                <a:latin typeface="Times New Roman" pitchFamily="18" charset="0"/>
                <a:cs typeface="Times New Roman" pitchFamily="18" charset="0"/>
              </a:rPr>
              <a:t>в наем собственного, а также арендуемого имущества</a:t>
            </a:r>
            <a:r>
              <a:rPr lang="ru-RU" sz="155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55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chemeClr val="tx2">
                  <a:lumMod val="75000"/>
                </a:schemeClr>
              </a:buClr>
            </a:pPr>
            <a:r>
              <a:rPr lang="ru-RU" sz="155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550" dirty="0">
                <a:latin typeface="Times New Roman" pitchFamily="18" charset="0"/>
                <a:cs typeface="Times New Roman" pitchFamily="18" charset="0"/>
              </a:rPr>
              <a:t>совершенствования системы поддержки предпринимательства Узденского района и обсуждения проблемных вопросов, возникающих в ходе осуществления предпринимательской деятельности действует совет по развитию предпринимательства. </a:t>
            </a:r>
          </a:p>
        </p:txBody>
      </p:sp>
    </p:spTree>
    <p:extLst>
      <p:ext uri="{BB962C8B-B14F-4D97-AF65-F5344CB8AC3E}">
        <p14:creationId xmlns:p14="http://schemas.microsoft.com/office/powerpoint/2010/main" val="3003614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767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Производственные предприятия района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мф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916832"/>
            <a:ext cx="3744416" cy="252028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39952" y="2204864"/>
            <a:ext cx="3993592" cy="4525963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Предприятие создано в 2009 году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Вид деятельности:   производство трикотажных изделий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Высокотехнологичное и качественно оснащенное предприятие по пошиву бельевого и верхнего трикотажного ассортимента.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настоящее время является основной промышленной организацией района.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Фирменная сеть магазинов в Российской  Федерации, Казахстане и Узбекистане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1318110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«Марк Формэль»</a:t>
            </a:r>
          </a:p>
        </p:txBody>
      </p:sp>
      <p:pic>
        <p:nvPicPr>
          <p:cNvPr id="19458" name="Picture 2" descr="C:\Documents and Settings\Bill Gates\Рабочий стол\Презентация\ФОТО предприятий и выпускаемой импортозамещающей продукции\Марк Формэль\Фото ООО Марк Формэль\Марк Формэль 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509120"/>
            <a:ext cx="3744416" cy="221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948720"/>
          </a:xfrm>
        </p:spPr>
        <p:txBody>
          <a:bodyPr>
            <a:normAutofit/>
          </a:bodyPr>
          <a:lstStyle/>
          <a:p>
            <a:pPr lvl="0" algn="ctr"/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«БЕЛКАРПЛАСТИК»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esktop\МТЗ — БелКарПластик_files\10_r3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1" y="980728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427984" y="908721"/>
            <a:ext cx="3520440" cy="2808312"/>
          </a:xfrm>
        </p:spPr>
        <p:txBody>
          <a:bodyPr>
            <a:normAutofit/>
          </a:bodyPr>
          <a:lstStyle/>
          <a:p>
            <a:pPr lvl="0">
              <a:spcBef>
                <a:spcPct val="0"/>
              </a:spcBef>
              <a:buClr>
                <a:schemeClr val="tx2">
                  <a:lumMod val="75000"/>
                </a:schemeClr>
              </a:buClr>
              <a:buFont typeface="Wingdings 2" pitchFamily="18" charset="2"/>
              <a:buChar char="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Создано в 2004 году</a:t>
            </a:r>
          </a:p>
          <a:p>
            <a:pPr>
              <a:spcBef>
                <a:spcPct val="0"/>
              </a:spcBef>
              <a:buClr>
                <a:schemeClr val="tx2">
                  <a:lumMod val="75000"/>
                </a:schemeClr>
              </a:buClr>
              <a:buFont typeface="Wingdings 2" pitchFamily="18" charset="2"/>
              <a:buChar char="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Вид деятельности: разработка концепций, дизайн-проектов, изготовление опытных образцов, технологическая подготовка производства деталей и узлов автомобилей, автобусов, дорожной техники специального назначения, проектирование и изготовление изделий из композиционных материалов</a:t>
            </a:r>
            <a:endParaRPr lang="ru-RU" sz="1600" b="1" cap="all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7" name="Picture 3" descr="C:\Users\1\Desktop\МТЗ — БелКарПластик_files\14_r5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927273"/>
            <a:ext cx="4320480" cy="266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МТЗ — БелКарПластик_files\13_r4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1" y="3927273"/>
            <a:ext cx="3153223" cy="266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939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6068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Чптуп «Пластизделие»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Documents and Settings\Bill Gates\Рабочий стол\Презентация\ФОТО предприятий и выпускаемой импортозамещающей продукции\Фото  ЧТПУП Пластизделие\новое оборудование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2547"/>
            <a:ext cx="3521075" cy="2640806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268760"/>
            <a:ext cx="3520440" cy="4857403"/>
          </a:xfrm>
        </p:spPr>
        <p:txBody>
          <a:bodyPr/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Создано в 2008 году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Вид деятельности: производство грязезащитных модульных ковровых покрытий на основе ПВХ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 descr="C:\Documents and Settings\Bill Gates\Рабочий стол\Презентация\ФОТО предприятий и выпускаемой импортозамещающей продукции\Фото  ЧТПУП Пластизделие\фото коврик\P9200004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6600" y="4143216"/>
            <a:ext cx="3494282" cy="2448272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55576" y="4005064"/>
            <a:ext cx="7242048" cy="2520280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/>
          <a:p>
            <a:pPr lvl="0" algn="ctr">
              <a:spcBef>
                <a:spcPct val="0"/>
              </a:spcBef>
            </a:pPr>
            <a:endParaRPr kumimoji="0" lang="ru-RU" sz="2500" b="1" i="0" u="none" strike="noStrike" kern="1200" cap="all" spc="0" normalizeH="0" baseline="0" noProof="0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</a:pPr>
            <a:endParaRPr lang="ru-RU" sz="2500" b="1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</a:pPr>
            <a:endParaRPr kumimoji="0" lang="ru-RU" sz="2500" b="1" i="0" u="none" strike="noStrike" kern="1200" cap="all" spc="0" normalizeH="0" baseline="0" noProof="0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</a:pPr>
            <a:r>
              <a:rPr lang="ru-RU" sz="25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lvl="0" algn="ctr">
              <a:spcBef>
                <a:spcPct val="0"/>
              </a:spcBef>
            </a:pPr>
            <a:endParaRPr kumimoji="0" lang="ru-RU" sz="2500" b="1" i="0" u="none" strike="noStrike" kern="1200" cap="all" spc="0" normalizeH="0" baseline="0" noProof="0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</a:pPr>
            <a:endParaRPr lang="ru-RU" sz="2500" b="1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>
              <a:spcBef>
                <a:spcPct val="0"/>
              </a:spcBef>
              <a:buClr>
                <a:schemeClr val="tx2">
                  <a:lumMod val="75000"/>
                </a:schemeClr>
              </a:buClr>
              <a:buSzPct val="73000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0"/>
              </a:spcBef>
              <a:buClr>
                <a:schemeClr val="tx2">
                  <a:lumMod val="75000"/>
                </a:schemeClr>
              </a:buClr>
              <a:buSzPct val="73000"/>
              <a:buFont typeface="Wingdings 2" pitchFamily="18" charset="2"/>
              <a:buChar char="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143216"/>
            <a:ext cx="3528392" cy="241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1105</TotalTime>
  <Words>1035</Words>
  <Application>Microsoft Office PowerPoint</Application>
  <PresentationFormat>Экран (4:3)</PresentationFormat>
  <Paragraphs>186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Изящная</vt:lpstr>
      <vt:lpstr>Преимущества ведения бизнеса в Узденском районе</vt:lpstr>
      <vt:lpstr>Экономико-географическое положение</vt:lpstr>
      <vt:lpstr>Ресурсо-сырьевой потенциал</vt:lpstr>
      <vt:lpstr>Причины инвестировать  в узденский район </vt:lpstr>
      <vt:lpstr>Малое предпринимательство. Удельный вес по отраслям</vt:lpstr>
      <vt:lpstr>В ПОДДЕРЖКУ ПРЕДПРИНИМАТЕЛЬСТВА</vt:lpstr>
      <vt:lpstr>Производственные предприятия района</vt:lpstr>
      <vt:lpstr>ООО «БЕЛКАРПЛАСТИК»  </vt:lpstr>
      <vt:lpstr>Чптуп «Пластизделие»</vt:lpstr>
      <vt:lpstr>ООО «Белтехагропласт»</vt:lpstr>
      <vt:lpstr>ООО «Мануфактура  «Мир Свечи»</vt:lpstr>
      <vt:lpstr>Агроэкоусадьбы </vt:lpstr>
      <vt:lpstr>Пример Реализованного инвестиционного проекта</vt:lpstr>
      <vt:lpstr>Льготы и преференции</vt:lpstr>
      <vt:lpstr>Земельные участки, предназначенные для предоставления инвесторам </vt:lpstr>
      <vt:lpstr>свободные земельные участки для проведения аукциона на право заключения договоров аренды земельных участков </vt:lpstr>
      <vt:lpstr>Приглашаем к сотрудничеству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Узденский район</dc:title>
  <dc:creator>Трояновская Е.В.</dc:creator>
  <cp:lastModifiedBy>1</cp:lastModifiedBy>
  <cp:revision>131</cp:revision>
  <cp:lastPrinted>2019-06-03T08:13:37Z</cp:lastPrinted>
  <dcterms:modified xsi:type="dcterms:W3CDTF">2021-09-29T13:35:10Z</dcterms:modified>
</cp:coreProperties>
</file>